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9" r:id="rId19"/>
    <p:sldId id="275" r:id="rId20"/>
    <p:sldId id="277" r:id="rId21"/>
    <p:sldId id="278" r:id="rId22"/>
    <p:sldId id="281" r:id="rId23"/>
    <p:sldId id="284" r:id="rId24"/>
    <p:sldId id="285" r:id="rId25"/>
    <p:sldId id="286" r:id="rId26"/>
    <p:sldId id="287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99" d="100"/>
          <a:sy n="99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tint val="100000"/>
                </a:schemeClr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E-460A-8B0D-ADD6E15B541C}"/>
              </c:ext>
            </c:extLst>
          </c:dPt>
          <c:dPt>
            <c:idx val="2"/>
            <c:bubble3D val="0"/>
            <c:spPr>
              <a:solidFill>
                <a:schemeClr val="accent2">
                  <a:tint val="100000"/>
                </a:schemeClr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3E-460A-8B0D-ADD6E15B541C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3E-460A-8B0D-ADD6E15B541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42,3%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3E-460A-8B0D-ADD6E15B541C}"/>
                </c:ext>
              </c:extLst>
            </c:dLbl>
            <c:dLbl>
              <c:idx val="2"/>
              <c:layout>
                <c:manualLayout>
                  <c:x val="0.25563855881166714"/>
                  <c:y val="6.250654689161522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en-US" dirty="0" smtClean="0"/>
                      <a:t>4,0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3E-460A-8B0D-ADD6E15B5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3.0000000000000001E-3</c:v>
                </c:pt>
                <c:pt idx="1">
                  <c:v>0.28299999999999997</c:v>
                </c:pt>
                <c:pt idx="2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3E-460A-8B0D-ADD6E15B5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tint val="100000"/>
                </a:schemeClr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9-4FC9-98BA-D00F5A950D36}"/>
              </c:ext>
            </c:extLst>
          </c:dPt>
          <c:dPt>
            <c:idx val="2"/>
            <c:bubble3D val="0"/>
            <c:spPr>
              <a:solidFill>
                <a:schemeClr val="accent2">
                  <a:tint val="100000"/>
                </a:schemeClr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9-4FC9-98BA-D00F5A950D36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2D9-4FC9-98BA-D00F5A950D36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D9-4FC9-98BA-D00F5A950D36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D9-4FC9-98BA-D00F5A950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4.0000000000000001E-3</c:v>
                </c:pt>
                <c:pt idx="1">
                  <c:v>0.28799999999999998</c:v>
                </c:pt>
                <c:pt idx="2">
                  <c:v>0.60799999999999998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D9-4FC9-98BA-D00F5A950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tint val="100000"/>
                </a:schemeClr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04-44F6-8268-B7874FBBC101}"/>
              </c:ext>
            </c:extLst>
          </c:dPt>
          <c:dPt>
            <c:idx val="2"/>
            <c:bubble3D val="0"/>
            <c:spPr>
              <a:solidFill>
                <a:schemeClr val="accent2">
                  <a:tint val="100000"/>
                </a:schemeClr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04-44F6-8268-B7874FBBC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4.0000000000000001E-3</c:v>
                </c:pt>
                <c:pt idx="1">
                  <c:v>0.40300000000000002</c:v>
                </c:pt>
                <c:pt idx="2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4-44F6-8268-B7874FBBC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 fontScale="55000" lnSpcReduction="20000"/>
          </a:bodyPr>
          <a:lstStyle/>
          <a:p>
            <a:r>
              <a:rPr lang="x-none" b="1" dirty="0" smtClean="0"/>
              <a:t>  </a:t>
            </a:r>
            <a:r>
              <a:rPr lang="ru-RU" b="1" dirty="0"/>
              <a:t>Р</a:t>
            </a:r>
            <a:r>
              <a:rPr lang="x-none" b="1" dirty="0" smtClean="0"/>
              <a:t>ешени</a:t>
            </a:r>
            <a:r>
              <a:rPr lang="ru-RU" b="1" dirty="0" smtClean="0"/>
              <a:t>е</a:t>
            </a:r>
            <a:r>
              <a:rPr lang="x-none" b="1" dirty="0" smtClean="0"/>
              <a:t> </a:t>
            </a:r>
            <a:r>
              <a:rPr lang="x-none" b="1" dirty="0"/>
              <a:t>Собрания депутатов </a:t>
            </a:r>
            <a:endParaRPr lang="ru-RU" dirty="0"/>
          </a:p>
          <a:p>
            <a:r>
              <a:rPr lang="ru-RU" b="1" dirty="0" smtClean="0"/>
              <a:t>Кировского </a:t>
            </a:r>
            <a:r>
              <a:rPr lang="x-none" b="1" dirty="0" smtClean="0"/>
              <a:t>сельского </a:t>
            </a:r>
            <a:r>
              <a:rPr lang="x-none" b="1" dirty="0"/>
              <a:t>поселения </a:t>
            </a:r>
            <a:r>
              <a:rPr lang="x-none" b="1" dirty="0" smtClean="0"/>
              <a:t>«</a:t>
            </a:r>
            <a:r>
              <a:rPr lang="x-none" b="1" dirty="0"/>
              <a:t>О </a:t>
            </a:r>
            <a:r>
              <a:rPr lang="ru-RU" b="1" dirty="0" smtClean="0"/>
              <a:t>проекте </a:t>
            </a:r>
            <a:r>
              <a:rPr lang="x-none" b="1" dirty="0" smtClean="0"/>
              <a:t>бюджет</a:t>
            </a:r>
            <a:r>
              <a:rPr lang="ru-RU" b="1" dirty="0" smtClean="0"/>
              <a:t>а</a:t>
            </a:r>
            <a:r>
              <a:rPr lang="x-none" b="1" dirty="0" smtClean="0"/>
              <a:t> </a:t>
            </a:r>
            <a:r>
              <a:rPr lang="ru-RU" b="1" dirty="0" smtClean="0"/>
              <a:t>Кировского</a:t>
            </a:r>
            <a:r>
              <a:rPr lang="x-none" b="1" dirty="0" smtClean="0"/>
              <a:t> </a:t>
            </a:r>
            <a:r>
              <a:rPr lang="x-none" b="1" dirty="0"/>
              <a:t>сельского </a:t>
            </a:r>
            <a:r>
              <a:rPr lang="x-none" b="1" dirty="0" smtClean="0"/>
              <a:t>поселения</a:t>
            </a:r>
            <a:r>
              <a:rPr lang="ru-RU" b="1" dirty="0" smtClean="0"/>
              <a:t> </a:t>
            </a:r>
            <a:r>
              <a:rPr lang="ru-RU" b="1" dirty="0" err="1" smtClean="0"/>
              <a:t>Зимовниковского</a:t>
            </a:r>
            <a:r>
              <a:rPr lang="ru-RU" b="1" dirty="0" smtClean="0"/>
              <a:t> района</a:t>
            </a:r>
            <a:endParaRPr lang="ru-RU" dirty="0"/>
          </a:p>
          <a:p>
            <a:r>
              <a:rPr lang="x-none" b="1" dirty="0"/>
              <a:t> на </a:t>
            </a:r>
            <a:r>
              <a:rPr lang="ru-RU" b="1" dirty="0" smtClean="0"/>
              <a:t>2018 </a:t>
            </a:r>
            <a:r>
              <a:rPr lang="x-none" b="1" dirty="0" smtClean="0"/>
              <a:t>год </a:t>
            </a:r>
            <a:r>
              <a:rPr lang="x-none" b="1" dirty="0"/>
              <a:t>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 dirty="0"/>
              <a:t>период </a:t>
            </a:r>
            <a:r>
              <a:rPr lang="x-none" b="1" dirty="0" smtClean="0"/>
              <a:t>201</a:t>
            </a:r>
            <a:r>
              <a:rPr lang="ru-RU" b="1" dirty="0"/>
              <a:t>9</a:t>
            </a:r>
            <a:r>
              <a:rPr lang="x-none" b="1" dirty="0" smtClean="0"/>
              <a:t>-20</a:t>
            </a:r>
            <a:r>
              <a:rPr lang="ru-RU" b="1" dirty="0" smtClean="0"/>
              <a:t>20</a:t>
            </a:r>
            <a:r>
              <a:rPr lang="x-none" b="1" dirty="0" smtClean="0"/>
              <a:t> </a:t>
            </a:r>
            <a:r>
              <a:rPr lang="x-none" b="1" dirty="0"/>
              <a:t>годов»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064896" cy="5760640"/>
          </a:xfrm>
        </p:spPr>
        <p:txBody>
          <a:bodyPr>
            <a:normAutofit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Правовые основания для формирования и реализации с 1 января 2018 года муниципальных программ Ростовской области установлены Бюджетным кодексом Российской Федерации и Решением Собрания депутатов Кировского сельского поселения  от 30.09.2013г № 25 «Об утверждении Положения о бюджетном процессе в Кировском сельском поселении».	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соответствии с постановлением Администрации Кировского сельского поселения от 19 сентября 2013 года № 79 «Об утверждении порядка разработки, реализации и оценки эффективности муниципальных программ Кировского сельского поселения» утверждены 10 муниципальных программ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сельского поселения.</a:t>
            </a: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бюджетной политики традиционно остается улучшение условий жизни и самочувствия жителей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Ростовской области на период до 2020 года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сельского поселения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представлены в решении о бюджете в соответствии с бюджетной классификацией.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8399,2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налоговые и неналоговые запланированы в сумме 2402,8 тыс. руб. Безвозмездные поступления запланированы в сумме 5996,4 тыс. руб.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6262,3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2456,7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Безвозмездные поступления 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3805,6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6347,5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2528,2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Безвозмездные поступления 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3819,3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являются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2018 году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 в общих доходах решения о бюджете поселения.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Новоселовского сельского поселения</a:t>
            </a:r>
            <a:br>
              <a:rPr lang="ru-RU" altLang="ru-RU" sz="2000" b="1" kern="0" dirty="0" smtClean="0">
                <a:latin typeface="Arial" charset="0"/>
              </a:rPr>
            </a:br>
            <a:r>
              <a:rPr lang="ru-RU" altLang="ru-RU" sz="2000" b="1" kern="0" dirty="0" smtClean="0">
                <a:latin typeface="Arial" charset="0"/>
              </a:rPr>
              <a:t>  в 2017-2019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23331"/>
              </p:ext>
            </p:extLst>
          </p:nvPr>
        </p:nvGraphicFramePr>
        <p:xfrm>
          <a:off x="611561" y="1556792"/>
          <a:ext cx="8064895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4321">
                  <a:extLst>
                    <a:ext uri="{9D8B030D-6E8A-4147-A177-3AD203B41FA5}">
                      <a16:colId xmlns:a16="http://schemas.microsoft.com/office/drawing/2014/main" val="1910581555"/>
                    </a:ext>
                  </a:extLst>
                </a:gridCol>
                <a:gridCol w="1273602">
                  <a:extLst>
                    <a:ext uri="{9D8B030D-6E8A-4147-A177-3AD203B41FA5}">
                      <a16:colId xmlns:a16="http://schemas.microsoft.com/office/drawing/2014/main" val="987435662"/>
                    </a:ext>
                  </a:extLst>
                </a:gridCol>
                <a:gridCol w="1528322">
                  <a:extLst>
                    <a:ext uri="{9D8B030D-6E8A-4147-A177-3AD203B41FA5}">
                      <a16:colId xmlns:a16="http://schemas.microsoft.com/office/drawing/2014/main" val="1807003403"/>
                    </a:ext>
                  </a:extLst>
                </a:gridCol>
                <a:gridCol w="1228650">
                  <a:extLst>
                    <a:ext uri="{9D8B030D-6E8A-4147-A177-3AD203B41FA5}">
                      <a16:colId xmlns:a16="http://schemas.microsoft.com/office/drawing/2014/main" val="3793378862"/>
                    </a:ext>
                  </a:extLst>
                </a:gridCol>
              </a:tblGrid>
              <a:tr h="4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Наименование показателей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2018 год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 год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 год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252583"/>
                  </a:ext>
                </a:extLst>
              </a:tr>
              <a:tr h="518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ДОХОДЫ, всего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8 399,2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6 262,3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6 347,5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6265192"/>
                  </a:ext>
                </a:extLst>
              </a:tr>
              <a:tr h="433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  в том числе: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415399"/>
                  </a:ext>
                </a:extLst>
              </a:tr>
              <a:tr h="481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2 402,8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2 456,7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2 528,2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46917331"/>
                  </a:ext>
                </a:extLst>
              </a:tr>
              <a:tr h="459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Налоги на прибыль, доходы (НДФЛ)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598,5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634,1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687,4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2294217"/>
                  </a:ext>
                </a:extLst>
              </a:tr>
              <a:tr h="463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Налоги на совокупный доход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405,6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405,6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405,6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4716232"/>
                  </a:ext>
                </a:extLst>
              </a:tr>
              <a:tr h="463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Налог на имущество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1 362,1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1 378,9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1 395,6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2439756"/>
                  </a:ext>
                </a:extLst>
              </a:tr>
              <a:tr h="463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Государственная пошлина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11,5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12,0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12,5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47486745"/>
                  </a:ext>
                </a:extLst>
              </a:tr>
              <a:tr h="463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25,1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26,1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27,1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13141894"/>
                  </a:ext>
                </a:extLst>
              </a:tr>
              <a:tr h="574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5 996,4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3 805,6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3 819,3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473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2275" y="277813"/>
            <a:ext cx="69945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доходов бюджета Новоселовского</a:t>
            </a:r>
          </a:p>
          <a:p>
            <a:r>
              <a:rPr lang="ru-RU" altLang="ru-RU" sz="2400" b="1" kern="0" dirty="0" smtClean="0"/>
              <a:t> сельского поселения 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в 2017-2019 годах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23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Диаграмма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261768"/>
            <a:ext cx="6167437" cy="7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4077072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39279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49348" y="1916832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2018 год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69871" y="1922301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2019 год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1922301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2020 год</a:t>
            </a:r>
            <a:endParaRPr lang="ru-RU" sz="2800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68257361"/>
              </p:ext>
            </p:extLst>
          </p:nvPr>
        </p:nvGraphicFramePr>
        <p:xfrm>
          <a:off x="0" y="2492896"/>
          <a:ext cx="2915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993359517"/>
              </p:ext>
            </p:extLst>
          </p:nvPr>
        </p:nvGraphicFramePr>
        <p:xfrm>
          <a:off x="2987824" y="2492896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187057658"/>
              </p:ext>
            </p:extLst>
          </p:nvPr>
        </p:nvGraphicFramePr>
        <p:xfrm>
          <a:off x="6228184" y="2492896"/>
          <a:ext cx="2915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0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Новоселовского сельского поселения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33737"/>
              </p:ext>
            </p:extLst>
          </p:nvPr>
        </p:nvGraphicFramePr>
        <p:xfrm>
          <a:off x="467544" y="1801817"/>
          <a:ext cx="8136904" cy="4507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0342">
                  <a:extLst>
                    <a:ext uri="{9D8B030D-6E8A-4147-A177-3AD203B41FA5}">
                      <a16:colId xmlns:a16="http://schemas.microsoft.com/office/drawing/2014/main" val="2768131815"/>
                    </a:ext>
                  </a:extLst>
                </a:gridCol>
                <a:gridCol w="1284974">
                  <a:extLst>
                    <a:ext uri="{9D8B030D-6E8A-4147-A177-3AD203B41FA5}">
                      <a16:colId xmlns:a16="http://schemas.microsoft.com/office/drawing/2014/main" val="3213648571"/>
                    </a:ext>
                  </a:extLst>
                </a:gridCol>
                <a:gridCol w="1541968">
                  <a:extLst>
                    <a:ext uri="{9D8B030D-6E8A-4147-A177-3AD203B41FA5}">
                      <a16:colId xmlns:a16="http://schemas.microsoft.com/office/drawing/2014/main" val="1487939739"/>
                    </a:ext>
                  </a:extLst>
                </a:gridCol>
                <a:gridCol w="1239620">
                  <a:extLst>
                    <a:ext uri="{9D8B030D-6E8A-4147-A177-3AD203B41FA5}">
                      <a16:colId xmlns:a16="http://schemas.microsoft.com/office/drawing/2014/main" val="1504325581"/>
                    </a:ext>
                  </a:extLst>
                </a:gridCol>
              </a:tblGrid>
              <a:tr h="380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РАСХОДЫ, всего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8 399,2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6 262,3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6 347,5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0540238"/>
                  </a:ext>
                </a:extLst>
              </a:tr>
              <a:tr h="294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  в том числе: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05376"/>
                  </a:ext>
                </a:extLst>
              </a:tr>
              <a:tr h="30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4 447,0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4000,0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4000,0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314830"/>
                  </a:ext>
                </a:extLst>
              </a:tr>
              <a:tr h="30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Национальная оборона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75,8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76,6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79,4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174660"/>
                  </a:ext>
                </a:extLst>
              </a:tr>
              <a:tr h="712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Национальная безопасность и правохранительная деятельность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2370688"/>
                  </a:ext>
                </a:extLst>
              </a:tr>
              <a:tr h="650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4628005"/>
                  </a:ext>
                </a:extLst>
              </a:tr>
              <a:tr h="30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734,7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100,1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104,1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315294"/>
                  </a:ext>
                </a:extLst>
              </a:tr>
              <a:tr h="30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Образование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6624616"/>
                  </a:ext>
                </a:extLst>
              </a:tr>
              <a:tr h="30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Культура, кинематография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2 866,7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2010,6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2089,0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442170"/>
                  </a:ext>
                </a:extLst>
              </a:tr>
              <a:tr h="30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Социальная политика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75,0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75,0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75,0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1124157"/>
                  </a:ext>
                </a:extLst>
              </a:tr>
              <a:tr h="30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Физическая культура и спорт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9735447"/>
                  </a:ext>
                </a:extLst>
              </a:tr>
              <a:tr h="319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ДЕФИЦИТ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638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7920880" cy="576064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определен в 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8399,2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в сумме 6262,3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объем расходов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составляет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6347,5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и с учетом основных направлений бюджетной и налоговой политики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Заработная плата работников муниципальных учреждений культуры рассчитана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Указов Президента  в объеме 2/3 от потребности на 2018-2020 годы.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Денежное содержание муниципальных служащих рассчитано с учетом роста фонда оплаты труда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без учета его дальнейшего повышения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Расходы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коммунальных услуг муниципальным учреждениями и органами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в проект бюджета в соответствии с лимитами потребления топливно-энергетических и иных коммунальных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136339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предусмотрено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8258,2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6110,5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2020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6192,9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Кировского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сельского поселения!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84510"/>
              </p:ext>
            </p:extLst>
          </p:nvPr>
        </p:nvGraphicFramePr>
        <p:xfrm>
          <a:off x="755575" y="476672"/>
          <a:ext cx="7992888" cy="5141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8258,2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6110,5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6192,9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kumimoji="1"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"Обеспечение качественными жилищно-коммунальными услугами населения"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kumimoji="1"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kumimoji="1"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kumimoji="1"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"Развитие культуры»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2 766,7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2 010,6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2 089,0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kumimoji="1"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"Развитие муниципальной службы"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586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AutoNum type="arabicPeriod" startAt="6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kumimoji="1"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финансами«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AutoNum type="arabicPeriod" startAt="6"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4 434,8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3 989,8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3 989,8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32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задачами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преступности» являются: 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благоприятной и максимально безопасной для населения обстановки в жилом секторе, на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других общественных местах поселения;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возможности возникновения чрезвычайных ситуаций природного, техногенного, экологического и санитарно-эпидемиологического характера;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гражданской солидарности и интернационализма, противодействие любым проявлениям экстремизма и ксенофобии;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антитеррористической защищенности населения;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спроса на наркотики и ограничение их доступности;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коррупционных проявлений на территории Новоселовского сельского поселения;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гармонизация межнациональных отношений.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https://encrypted-tbn1.gstatic.com/images?q=tbn:ANd9GcTMwZS-jK26L7qiplLAnYGdCYkckiY61ik00NXhEB_u50Dt2MJ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028950" cy="150495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90872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effectLst/>
              </a:rPr>
              <a:t>МУНИЦИПАЛЬНАЯ ПРОГРАММА </a:t>
            </a:r>
            <a:br>
              <a:rPr lang="ru-RU" sz="1600" b="1" dirty="0">
                <a:effectLst/>
              </a:rPr>
            </a:br>
            <a:r>
              <a:rPr lang="ru-RU" sz="1800" b="1" dirty="0" smtClean="0">
                <a:effectLst/>
              </a:rPr>
              <a:t>КИРОВСКОГО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>
                <a:effectLst/>
              </a:rPr>
              <a:t>СЕЛЬСКОГО ПОСЕЛЕНИЯ</a:t>
            </a:r>
            <a:br>
              <a:rPr lang="ru-RU" sz="1600" b="1" dirty="0">
                <a:effectLst/>
              </a:rPr>
            </a:br>
            <a:r>
              <a:rPr lang="ru-RU" sz="2000" b="1" dirty="0">
                <a:effectLst/>
              </a:rPr>
              <a:t>«Обеспечение общественного порядка и противодействие преступности»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1600" b="1" dirty="0">
                <a:effectLst/>
              </a:rPr>
              <a:t> 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/>
              </a:rPr>
              <a:t>МУНИЦИПАЛЬНАЯ ПРОГРАММА </a:t>
            </a:r>
            <a:r>
              <a:rPr lang="ru-RU" sz="2000" b="1" dirty="0" smtClean="0">
                <a:effectLst/>
              </a:rPr>
              <a:t>КИРОВСКОГО </a:t>
            </a:r>
            <a:r>
              <a:rPr lang="ru-RU" sz="2000" b="1" dirty="0">
                <a:effectLst/>
              </a:rPr>
              <a:t>СЕЛЬСКОГО ПОСЕЛЕНИЯ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«Защита населения и территории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от чрезвычайных ситуаций, обеспечение пожарной безопасности и безопасности людей на водных объектах на </a:t>
            </a:r>
            <a:r>
              <a:rPr lang="ru-RU" sz="2000" dirty="0" smtClean="0">
                <a:effectLst/>
              </a:rPr>
              <a:t>2018– </a:t>
            </a:r>
            <a:r>
              <a:rPr lang="ru-RU" sz="2000" dirty="0" smtClean="0">
                <a:effectLst/>
              </a:rPr>
              <a:t>2020 </a:t>
            </a:r>
            <a:r>
              <a:rPr lang="ru-RU" sz="2000" dirty="0">
                <a:effectLst/>
              </a:rPr>
              <a:t>годы»</a:t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2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задачами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являются 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противопожарным оборудованием и совершенствование противопожарной защиты объектов социальной сферы;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и реализация мероприятий, направленных на соблюдение правил пожарной безопасности населением и работниками учреждений социальной сферы;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объема знаний и навыков в области пожарной безопасности руководителей, должностных лиц и специалистов;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работы по предупреждению и пресечению нарушений требований пожарной безопасности и правил поведения на воде;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информирование населения о правилах поведения и действиях в чрезвычайных ситуациях;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материальных резервов для ликвидации чрезвычайных ситуаций;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восполнение по истечении срока хранения индивидуальных средств защиты для населения;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хранение имущества гражданской обороны на случай возникновения чрезвычайных ситуаций и в особый период; 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благоприятных условий для работы добровольной пожарной дружины; </a:t>
            </a:r>
          </a:p>
        </p:txBody>
      </p:sp>
    </p:spTree>
    <p:extLst>
      <p:ext uri="{BB962C8B-B14F-4D97-AF65-F5344CB8AC3E}">
        <p14:creationId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/>
              </a:rPr>
              <a:t>МУНИЦИПАЛЬНАЯ ПРОГРАММА 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«ЖИЛИЩНО-КОММУНАЛЬНОЕ ХОЗЯЙСТВО </a:t>
            </a:r>
            <a:r>
              <a:rPr lang="ru-RU" sz="2000" b="1" dirty="0" smtClean="0">
                <a:effectLst/>
              </a:rPr>
              <a:t>КИРОВСКОГО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СЕЛЬСКОГО ПОСЕЛЕНИЯ»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НА </a:t>
            </a:r>
            <a:r>
              <a:rPr lang="ru-RU" sz="2000" b="1" dirty="0" smtClean="0">
                <a:effectLst/>
              </a:rPr>
              <a:t>2018-2020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ГОДЫ</a:t>
            </a:r>
            <a:br>
              <a:rPr lang="ru-RU" sz="2000" b="1" dirty="0">
                <a:effectLst/>
              </a:rPr>
            </a:br>
            <a:r>
              <a:rPr lang="ru-RU" sz="2000" dirty="0">
                <a:effectLst/>
              </a:rPr>
              <a:t> </a:t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целями муниципальной программы являются 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бесперебойной подачи питьевой воды от  источника до потребителя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бесперебойной подачи природного газа  потребителям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Совершенствование системы комплексного благоустройства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«Кировское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поселение»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уровня внешнего благоустройства и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санитарного содержания населенных пунктов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-Совершенствование эстетического вида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поселения, создание гармоничной архитектурно-ландшафтной среды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-активизации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пунктов;- развитие и поддержка инициатив жителей населенных пунктов по благоустройству санитарной очистке придомовых территорий -повышение общего  уровня благоустройства поселения;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снижение расходов бюджета муниципального образования на оплату энергетических ресурсов, потребляемых организациями муниципальной бюджетной сферы, жилищным фондом;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снижение потерь энергоресурсов.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37977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« Физическая культура,  спорт и молодежная политика»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12968" cy="367240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задачами муниципальной программы являются: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для дальнейшего развития физической культуры и массового спорта в Новоселовского сельском поселении и привлечение различных слоев населения  к систематическим занятиям физической культурой и спортом.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потребности здорового образа жизни у жителей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увеличение числа жителей, систематически занимающихся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культурой и спортом;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воспитание физически и нравственно здорового молодого поколения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 физкультуры и спорта в населенных пунктах входящих в состав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и в интересах инновационного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государственной молодежной политики на территории поселения, создание условий для включения молодежи поселения как активного субъекта в процессы социально-экономического, общественно-политического, социально-культурного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 инициативной и талантливой молодежи;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молодежи в социальную практику и ее информирование о потенциальных возможностях собственного развития;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066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Развитие культуры»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32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целями и задачами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являются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87119"/>
              </p:ext>
            </p:extLst>
          </p:nvPr>
        </p:nvGraphicFramePr>
        <p:xfrm>
          <a:off x="971600" y="2903696"/>
          <a:ext cx="7128792" cy="30480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274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обеспечение доступа граждан к культурным ценностям и участию в культурной жизни, реализация творческого потенциала населения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Кировского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сельского поселения;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80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культурно-досуговой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улучшение материально-технической базы учреждений культуры;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выявление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поддержка талантливых детей и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молодежи.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«Развитие муниципальной службы»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920880" cy="48965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целями муниципальной программы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муниципального управления, повышение его эффективности;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-Совершенствование организации муниципальной службы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сельском поселении, повышение эффективности исполнения муниципальными служащими своих должностных обязанностей;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качества жизни отдельных категорий населения Новоселовского сельского поселения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143000"/>
          </a:xfrm>
          <a:prstGeom prst="rect">
            <a:avLst/>
          </a:prstGeom>
          <a:noFill/>
        </p:spPr>
        <p:txBody>
          <a:bodyPr vert="horz" rtlCol="0" anchor="ctr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/>
            </a:br>
            <a:r>
              <a:rPr lang="ru-RU" altLang="ru-RU" sz="1600" kern="0" dirty="0" smtClean="0"/>
              <a:t>"О бюджетном процессе в </a:t>
            </a:r>
            <a:r>
              <a:rPr lang="ru-RU" altLang="ru-RU" sz="1600" kern="0" dirty="0" smtClean="0"/>
              <a:t>Кировском </a:t>
            </a:r>
            <a:r>
              <a:rPr lang="ru-RU" altLang="ru-RU" sz="1600" kern="0" dirty="0" smtClean="0"/>
              <a:t>сельском поселении", утверждённым решением Собрания депутатов</a:t>
            </a:r>
            <a:r>
              <a:rPr lang="ru-RU" altLang="ru-RU" sz="1600" kern="0" dirty="0"/>
              <a:t> </a:t>
            </a:r>
            <a:r>
              <a:rPr lang="ru-RU" altLang="ru-RU" sz="1600" kern="0" dirty="0" smtClean="0"/>
              <a:t>Кировского</a:t>
            </a:r>
            <a:endParaRPr lang="ru-RU" altLang="ru-RU" sz="1600" kern="0" dirty="0" smtClean="0"/>
          </a:p>
          <a:p>
            <a:r>
              <a:rPr lang="ru-RU" altLang="ru-RU" sz="1600" kern="0" dirty="0" smtClean="0"/>
              <a:t> сельского поселения  </a:t>
            </a:r>
            <a:r>
              <a:rPr lang="ru-RU" altLang="ru-RU" sz="1600" kern="0" smtClean="0"/>
              <a:t>от </a:t>
            </a:r>
            <a:r>
              <a:rPr lang="ru-RU" altLang="ru-RU" sz="1600" kern="0" smtClean="0"/>
              <a:t>30.09.2013 </a:t>
            </a:r>
            <a:r>
              <a:rPr lang="ru-RU" altLang="ru-RU" sz="1600" kern="0" dirty="0" smtClean="0"/>
              <a:t>г. № </a:t>
            </a:r>
            <a:r>
              <a:rPr lang="ru-RU" altLang="ru-RU" sz="1600" kern="0" dirty="0" smtClean="0"/>
              <a:t>25.</a:t>
            </a:r>
            <a:endParaRPr lang="ru-RU" altLang="ru-RU" sz="16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buh.ru/wp-content/uploads/2012/06/16177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5162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1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b="1" i="1" u="sng" dirty="0" smtClean="0"/>
          </a:p>
          <a:p>
            <a:endParaRPr lang="ru-RU" b="1" i="1" u="sng" dirty="0"/>
          </a:p>
          <a:p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поступающие в бюджет поселения денежные средства.</a:t>
            </a:r>
          </a:p>
          <a:p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69" y="62068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3064810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064896" cy="576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ешения Собрания депутатов Кировского сельского поселения «О бюджете Кировского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Зимовниковского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2018 год и на плановый период 2019 и 2020 годов» сформировано  на основе стратегических целей и задач, определенных Бюджетным посланием Президента Российской Федерации о бюджетной политике в 2018-2020 годах, основных направлений бюджетной и налоговой политики  Администрацией Кировского сельского поселения №76 от 01.11.2017г., с учетом прогноза социально-экономического развития  на 2018-2020 годы.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Основными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Японская живопись</Template>
  <TotalTime>941</TotalTime>
  <Words>1282</Words>
  <Application>Microsoft Office PowerPoint</Application>
  <PresentationFormat>Экран (4:3)</PresentationFormat>
  <Paragraphs>323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Arial Cyr</vt:lpstr>
      <vt:lpstr>Calibri</vt:lpstr>
      <vt:lpstr>Times New Roman</vt:lpstr>
      <vt:lpstr>Wingdings</vt:lpstr>
      <vt:lpstr>YamatoPainting</vt:lpstr>
      <vt:lpstr>Презентация PowerPoint</vt:lpstr>
      <vt:lpstr>Уважаемые жители Кировского сельского поселения!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   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МУНИЦИПАЛЬНАЯ ПРОГРАММА  КИРОВСКОГО СЕЛЬСКОГО ПОСЕЛЕНИЯ «Обеспечение общественного порядка и противодействие преступности»   </vt:lpstr>
      <vt:lpstr>МУНИЦИПАЛЬНАЯ ПРОГРАММА КИРОВСКОГО СЕЛЬСКОГО ПОСЕЛЕНИЯ «Защита населения и территории  от чрезвычайных ситуаций, обеспечение пожарной безопасности и безопасности людей на водных объектах на 2018– 2020 годы» </vt:lpstr>
      <vt:lpstr>МУНИЦИПАЛЬНАЯ ПРОГРАММА   «ЖИЛИЩНО-КОММУНАЛЬНОЕ ХОЗЯЙСТВО КИРОВСКОГО СЕЛЬСКОГО ПОСЕЛЕНИЯ» НА 2018-2020  ГОДЫ   </vt:lpstr>
      <vt:lpstr>Муниципальная программа « Физическая культура,  спорт и молодежная политика»</vt:lpstr>
      <vt:lpstr>Муниципальная программа «Развитие культуры»</vt:lpstr>
      <vt:lpstr>Муниципальная программа «Развитие муниципальной службы»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Александр Троилин</cp:lastModifiedBy>
  <cp:revision>147</cp:revision>
  <cp:lastPrinted>2017-02-27T14:27:09Z</cp:lastPrinted>
  <dcterms:created xsi:type="dcterms:W3CDTF">2014-05-12T16:47:43Z</dcterms:created>
  <dcterms:modified xsi:type="dcterms:W3CDTF">2018-02-21T08:50:44Z</dcterms:modified>
</cp:coreProperties>
</file>